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x="18288000" cy="10287000"/>
  <p:notesSz cx="6858000" cy="9144000"/>
  <p:embeddedFontLst>
    <p:embeddedFont>
      <p:font typeface="Arial" charset="1" panose="020B0502020202020204"/>
      <p:regular r:id="rId18"/>
    </p:embeddedFont>
    <p:embeddedFont>
      <p:font typeface="Muli Bold" charset="1" panose="00000800000000000000"/>
      <p:regular r:id="rId19"/>
    </p:embeddedFont>
    <p:embeddedFont>
      <p:font typeface="Arial Bold" charset="1" panose="020B0802020202020204"/>
      <p:regular r:id="rId2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slides/slide11.xml" Type="http://schemas.openxmlformats.org/officeDocument/2006/relationships/slide"/><Relationship Id="rId17" Target="slides/slide12.xml" Type="http://schemas.openxmlformats.org/officeDocument/2006/relationships/slide"/><Relationship Id="rId18" Target="fonts/font18.fntdata" Type="http://schemas.openxmlformats.org/officeDocument/2006/relationships/font"/><Relationship Id="rId19" Target="fonts/font19.fntdata" Type="http://schemas.openxmlformats.org/officeDocument/2006/relationships/font"/><Relationship Id="rId2" Target="presProps.xml" Type="http://schemas.openxmlformats.org/officeDocument/2006/relationships/presProps"/><Relationship Id="rId20" Target="fonts/font20.fntdata" Type="http://schemas.openxmlformats.org/officeDocument/2006/relationships/font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Relationship Id="rId7" Target="../media/image6.png" Type="http://schemas.openxmlformats.org/officeDocument/2006/relationships/image"/><Relationship Id="rId8" Target="../media/image7.sv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6.png" Type="http://schemas.openxmlformats.org/officeDocument/2006/relationships/image"/><Relationship Id="rId5" Target="../media/image7.sv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6.png" Type="http://schemas.openxmlformats.org/officeDocument/2006/relationships/image"/><Relationship Id="rId5" Target="../media/image7.sv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6.png" Type="http://schemas.openxmlformats.org/officeDocument/2006/relationships/image"/><Relationship Id="rId6" Target="../media/image7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6.png" Type="http://schemas.openxmlformats.org/officeDocument/2006/relationships/image"/><Relationship Id="rId5" Target="../media/image7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6.png" Type="http://schemas.openxmlformats.org/officeDocument/2006/relationships/image"/><Relationship Id="rId5" Target="../media/image7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6.png" Type="http://schemas.openxmlformats.org/officeDocument/2006/relationships/image"/><Relationship Id="rId5" Target="../media/image7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6.png" Type="http://schemas.openxmlformats.org/officeDocument/2006/relationships/image"/><Relationship Id="rId5" Target="../media/image7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6.png" Type="http://schemas.openxmlformats.org/officeDocument/2006/relationships/image"/><Relationship Id="rId5" Target="../media/image7.sv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6.png" Type="http://schemas.openxmlformats.org/officeDocument/2006/relationships/image"/><Relationship Id="rId5" Target="../media/image7.sv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6.png" Type="http://schemas.openxmlformats.org/officeDocument/2006/relationships/image"/><Relationship Id="rId5" Target="../media/image7.sv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6.png" Type="http://schemas.openxmlformats.org/officeDocument/2006/relationships/image"/><Relationship Id="rId5" Target="../media/image7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3685987" y="6646829"/>
            <a:ext cx="3194729" cy="839791"/>
          </a:xfrm>
          <a:custGeom>
            <a:avLst/>
            <a:gdLst/>
            <a:ahLst/>
            <a:cxnLst/>
            <a:rect r="r" b="b" t="t" l="l"/>
            <a:pathLst>
              <a:path h="839791" w="3194729">
                <a:moveTo>
                  <a:pt x="0" y="0"/>
                </a:moveTo>
                <a:lnTo>
                  <a:pt x="3194729" y="0"/>
                </a:lnTo>
                <a:lnTo>
                  <a:pt x="3194729" y="839791"/>
                </a:lnTo>
                <a:lnTo>
                  <a:pt x="0" y="83979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6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374045" y="9525"/>
            <a:ext cx="4907918" cy="4907918"/>
          </a:xfrm>
          <a:custGeom>
            <a:avLst/>
            <a:gdLst/>
            <a:ahLst/>
            <a:cxnLst/>
            <a:rect r="r" b="b" t="t" l="l"/>
            <a:pathLst>
              <a:path h="4907918" w="4907918">
                <a:moveTo>
                  <a:pt x="0" y="0"/>
                </a:moveTo>
                <a:lnTo>
                  <a:pt x="4907918" y="0"/>
                </a:lnTo>
                <a:lnTo>
                  <a:pt x="4907918" y="4907918"/>
                </a:lnTo>
                <a:lnTo>
                  <a:pt x="0" y="490791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028700" y="6010787"/>
            <a:ext cx="504392" cy="467160"/>
          </a:xfrm>
          <a:custGeom>
            <a:avLst/>
            <a:gdLst/>
            <a:ahLst/>
            <a:cxnLst/>
            <a:rect r="r" b="b" t="t" l="l"/>
            <a:pathLst>
              <a:path h="467160" w="504392">
                <a:moveTo>
                  <a:pt x="0" y="0"/>
                </a:moveTo>
                <a:lnTo>
                  <a:pt x="504392" y="0"/>
                </a:lnTo>
                <a:lnTo>
                  <a:pt x="504392" y="467160"/>
                </a:lnTo>
                <a:lnTo>
                  <a:pt x="0" y="467160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1028700" y="6804009"/>
            <a:ext cx="504392" cy="467160"/>
          </a:xfrm>
          <a:custGeom>
            <a:avLst/>
            <a:gdLst/>
            <a:ahLst/>
            <a:cxnLst/>
            <a:rect r="r" b="b" t="t" l="l"/>
            <a:pathLst>
              <a:path h="467160" w="504392">
                <a:moveTo>
                  <a:pt x="0" y="0"/>
                </a:moveTo>
                <a:lnTo>
                  <a:pt x="504392" y="0"/>
                </a:lnTo>
                <a:lnTo>
                  <a:pt x="504392" y="467160"/>
                </a:lnTo>
                <a:lnTo>
                  <a:pt x="0" y="467160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028700" y="7605804"/>
            <a:ext cx="504392" cy="467160"/>
          </a:xfrm>
          <a:custGeom>
            <a:avLst/>
            <a:gdLst/>
            <a:ahLst/>
            <a:cxnLst/>
            <a:rect r="r" b="b" t="t" l="l"/>
            <a:pathLst>
              <a:path h="467160" w="504392">
                <a:moveTo>
                  <a:pt x="0" y="0"/>
                </a:moveTo>
                <a:lnTo>
                  <a:pt x="504392" y="0"/>
                </a:lnTo>
                <a:lnTo>
                  <a:pt x="504392" y="467159"/>
                </a:lnTo>
                <a:lnTo>
                  <a:pt x="0" y="46715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028700" y="8407598"/>
            <a:ext cx="504392" cy="467160"/>
          </a:xfrm>
          <a:custGeom>
            <a:avLst/>
            <a:gdLst/>
            <a:ahLst/>
            <a:cxnLst/>
            <a:rect r="r" b="b" t="t" l="l"/>
            <a:pathLst>
              <a:path h="467160" w="504392">
                <a:moveTo>
                  <a:pt x="0" y="0"/>
                </a:moveTo>
                <a:lnTo>
                  <a:pt x="504392" y="0"/>
                </a:lnTo>
                <a:lnTo>
                  <a:pt x="504392" y="467160"/>
                </a:lnTo>
                <a:lnTo>
                  <a:pt x="0" y="467160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-5400000">
            <a:off x="15113335" y="6993727"/>
            <a:ext cx="3463289" cy="3123257"/>
          </a:xfrm>
          <a:custGeom>
            <a:avLst/>
            <a:gdLst/>
            <a:ahLst/>
            <a:cxnLst/>
            <a:rect r="r" b="b" t="t" l="l"/>
            <a:pathLst>
              <a:path h="3123257" w="3463289">
                <a:moveTo>
                  <a:pt x="0" y="0"/>
                </a:moveTo>
                <a:lnTo>
                  <a:pt x="3463289" y="0"/>
                </a:lnTo>
                <a:lnTo>
                  <a:pt x="3463289" y="3123257"/>
                </a:lnTo>
                <a:lnTo>
                  <a:pt x="0" y="3123257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1750330" y="8270817"/>
            <a:ext cx="9803430" cy="78116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340"/>
              </a:lnSpc>
            </a:pPr>
            <a:r>
              <a:rPr lang="en-US" sz="4684" spc="23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Mudah &amp; Tanpa Biaya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5660547" y="1009650"/>
            <a:ext cx="11598753" cy="32499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434"/>
              </a:lnSpc>
            </a:pPr>
            <a:r>
              <a:rPr lang="en-US" sz="5499" spc="27" b="true">
                <a:solidFill>
                  <a:srgbClr val="D81B60"/>
                </a:solidFill>
                <a:latin typeface="Muli Bold"/>
                <a:ea typeface="Muli Bold"/>
                <a:cs typeface="Muli Bold"/>
                <a:sym typeface="Muli Bold"/>
              </a:rPr>
              <a:t>Bikin Sistem Pembayaran Online Untuk Komunitas, Organisasi, Lembaga, &amp; Perusahaanmu </a:t>
            </a:r>
          </a:p>
          <a:p>
            <a:pPr algn="l">
              <a:lnSpc>
                <a:spcPts val="6434"/>
              </a:lnSpc>
            </a:pPr>
            <a:r>
              <a:rPr lang="en-US" sz="5499" spc="27" b="true">
                <a:solidFill>
                  <a:srgbClr val="D81B60"/>
                </a:solidFill>
                <a:latin typeface="Muli Bold"/>
                <a:ea typeface="Muli Bold"/>
                <a:cs typeface="Muli Bold"/>
                <a:sym typeface="Muli Bold"/>
              </a:rPr>
              <a:t>Dengan Mudah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750330" y="5845059"/>
            <a:ext cx="13714247" cy="78116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340"/>
              </a:lnSpc>
            </a:pPr>
            <a:r>
              <a:rPr lang="en-US" sz="4684" spc="23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Memudahkan anggota melakukan pembayaran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1750330" y="6639141"/>
            <a:ext cx="9803430" cy="78116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340"/>
              </a:lnSpc>
            </a:pPr>
            <a:r>
              <a:rPr lang="en-US" sz="4684" spc="23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Menambah Income Komunitas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1750330" y="7433224"/>
            <a:ext cx="9803430" cy="78116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340"/>
              </a:lnSpc>
            </a:pPr>
            <a:r>
              <a:rPr lang="en-US" sz="4684" spc="23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Meningkatkan Penghasilan Individu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1028700" y="4901970"/>
            <a:ext cx="13714247" cy="78116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340"/>
              </a:lnSpc>
            </a:pPr>
            <a:r>
              <a:rPr lang="en-US" sz="4684" spc="23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Keuntungan :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3685987" y="6646829"/>
            <a:ext cx="3194729" cy="839791"/>
          </a:xfrm>
          <a:custGeom>
            <a:avLst/>
            <a:gdLst/>
            <a:ahLst/>
            <a:cxnLst/>
            <a:rect r="r" b="b" t="t" l="l"/>
            <a:pathLst>
              <a:path h="839791" w="3194729">
                <a:moveTo>
                  <a:pt x="0" y="0"/>
                </a:moveTo>
                <a:lnTo>
                  <a:pt x="3194729" y="0"/>
                </a:lnTo>
                <a:lnTo>
                  <a:pt x="3194729" y="839791"/>
                </a:lnTo>
                <a:lnTo>
                  <a:pt x="0" y="83979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6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5400000">
            <a:off x="15113335" y="6993727"/>
            <a:ext cx="3463289" cy="3123257"/>
          </a:xfrm>
          <a:custGeom>
            <a:avLst/>
            <a:gdLst/>
            <a:ahLst/>
            <a:cxnLst/>
            <a:rect r="r" b="b" t="t" l="l"/>
            <a:pathLst>
              <a:path h="3123257" w="3463289">
                <a:moveTo>
                  <a:pt x="0" y="0"/>
                </a:moveTo>
                <a:lnTo>
                  <a:pt x="3463289" y="0"/>
                </a:lnTo>
                <a:lnTo>
                  <a:pt x="3463289" y="3123257"/>
                </a:lnTo>
                <a:lnTo>
                  <a:pt x="0" y="312325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1028700" y="2298022"/>
            <a:ext cx="15228195" cy="605737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 marL="863599" indent="-431800" lvl="1">
              <a:lnSpc>
                <a:spcPts val="5999"/>
              </a:lnSpc>
              <a:buFont typeface="Arial"/>
              <a:buChar char="•"/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Buka  Playstore /Appstore</a:t>
            </a:r>
          </a:p>
          <a:p>
            <a:pPr algn="just" marL="863599" indent="-431800" lvl="1">
              <a:lnSpc>
                <a:spcPts val="5999"/>
              </a:lnSpc>
              <a:buFont typeface="Arial"/>
              <a:buChar char="•"/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Cari SUMBERPAY</a:t>
            </a:r>
          </a:p>
          <a:p>
            <a:pPr algn="just" marL="863599" indent="-431800" lvl="1">
              <a:lnSpc>
                <a:spcPts val="5999"/>
              </a:lnSpc>
              <a:buFont typeface="Arial"/>
              <a:buChar char="•"/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Instal</a:t>
            </a:r>
          </a:p>
          <a:p>
            <a:pPr algn="just" marL="863599" indent="-431800" lvl="1">
              <a:lnSpc>
                <a:spcPts val="5999"/>
              </a:lnSpc>
              <a:buFont typeface="Arial"/>
              <a:buChar char="•"/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Buka Aplikasi SUMBERPAY</a:t>
            </a:r>
          </a:p>
          <a:p>
            <a:pPr algn="just" marL="863599" indent="-431800" lvl="1">
              <a:lnSpc>
                <a:spcPts val="5999"/>
              </a:lnSpc>
              <a:buFont typeface="Arial"/>
              <a:buChar char="•"/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Pilih Buat Akun</a:t>
            </a:r>
          </a:p>
          <a:p>
            <a:pPr algn="just" marL="863599" indent="-431800" lvl="1">
              <a:lnSpc>
                <a:spcPts val="5999"/>
              </a:lnSpc>
              <a:buFont typeface="Arial"/>
              <a:buChar char="•"/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Isi data di kolom yang tersedia</a:t>
            </a:r>
          </a:p>
          <a:p>
            <a:pPr algn="just" marL="863599" indent="-431800" lvl="1">
              <a:lnSpc>
                <a:spcPts val="5999"/>
              </a:lnSpc>
              <a:buFont typeface="Arial"/>
              <a:buChar char="•"/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Minta kode referal kepada orang yang memberi informasi</a:t>
            </a:r>
          </a:p>
          <a:p>
            <a:pPr algn="just" marL="863599" indent="-431800" lvl="1">
              <a:lnSpc>
                <a:spcPts val="5999"/>
              </a:lnSpc>
              <a:buFont typeface="Arial"/>
              <a:buChar char="•"/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Pilih Buat Akun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1028700" y="1038225"/>
            <a:ext cx="16230600" cy="8210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434"/>
              </a:lnSpc>
            </a:pPr>
            <a:r>
              <a:rPr lang="en-US" sz="5499" spc="27" b="true">
                <a:solidFill>
                  <a:srgbClr val="D81B60"/>
                </a:solidFill>
                <a:latin typeface="Muli Bold"/>
                <a:ea typeface="Muli Bold"/>
                <a:cs typeface="Muli Bold"/>
                <a:sym typeface="Muli Bold"/>
              </a:rPr>
              <a:t>Cara Instal Aplikasi SUMBERPAY</a:t>
            </a:r>
          </a:p>
        </p:txBody>
      </p: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3685987" y="6646829"/>
            <a:ext cx="3194729" cy="839791"/>
          </a:xfrm>
          <a:custGeom>
            <a:avLst/>
            <a:gdLst/>
            <a:ahLst/>
            <a:cxnLst/>
            <a:rect r="r" b="b" t="t" l="l"/>
            <a:pathLst>
              <a:path h="839791" w="3194729">
                <a:moveTo>
                  <a:pt x="0" y="0"/>
                </a:moveTo>
                <a:lnTo>
                  <a:pt x="3194729" y="0"/>
                </a:lnTo>
                <a:lnTo>
                  <a:pt x="3194729" y="839791"/>
                </a:lnTo>
                <a:lnTo>
                  <a:pt x="0" y="83979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6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5400000">
            <a:off x="15113335" y="6993727"/>
            <a:ext cx="3463289" cy="3123257"/>
          </a:xfrm>
          <a:custGeom>
            <a:avLst/>
            <a:gdLst/>
            <a:ahLst/>
            <a:cxnLst/>
            <a:rect r="r" b="b" t="t" l="l"/>
            <a:pathLst>
              <a:path h="3123257" w="3463289">
                <a:moveTo>
                  <a:pt x="0" y="0"/>
                </a:moveTo>
                <a:lnTo>
                  <a:pt x="3463289" y="0"/>
                </a:lnTo>
                <a:lnTo>
                  <a:pt x="3463289" y="3123257"/>
                </a:lnTo>
                <a:lnTo>
                  <a:pt x="0" y="312325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1028700" y="2199018"/>
            <a:ext cx="15228195" cy="680978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 marL="863599" indent="-431800" lvl="1">
              <a:lnSpc>
                <a:spcPts val="5999"/>
              </a:lnSpc>
              <a:buFont typeface="Arial"/>
              <a:buChar char="•"/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Buka Aplikasi SUMBERPAY</a:t>
            </a:r>
          </a:p>
          <a:p>
            <a:pPr algn="just" marL="863599" indent="-431800" lvl="1">
              <a:lnSpc>
                <a:spcPts val="5999"/>
              </a:lnSpc>
              <a:buFont typeface="Arial"/>
              <a:buChar char="•"/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Pilih SUMBERPAY</a:t>
            </a:r>
          </a:p>
          <a:p>
            <a:pPr algn="just" marL="863599" indent="-431800" lvl="1">
              <a:lnSpc>
                <a:spcPts val="5999"/>
              </a:lnSpc>
              <a:buFont typeface="Arial"/>
              <a:buChar char="•"/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Pilih Nama Komunitas</a:t>
            </a:r>
          </a:p>
          <a:p>
            <a:pPr algn="just" marL="863599" indent="-431800" lvl="1">
              <a:lnSpc>
                <a:spcPts val="5999"/>
              </a:lnSpc>
              <a:buFont typeface="Arial"/>
              <a:buChar char="•"/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Masukkan NO ANGGOTA</a:t>
            </a:r>
          </a:p>
          <a:p>
            <a:pPr algn="just" marL="863599" indent="-431800" lvl="1">
              <a:lnSpc>
                <a:spcPts val="5999"/>
              </a:lnSpc>
              <a:buFont typeface="Arial"/>
              <a:buChar char="•"/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Pilih CEK TAGIHAN</a:t>
            </a:r>
          </a:p>
          <a:p>
            <a:pPr algn="just" marL="863599" indent="-431800" lvl="1">
              <a:lnSpc>
                <a:spcPts val="5999"/>
              </a:lnSpc>
              <a:buFont typeface="Arial"/>
              <a:buChar char="•"/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Pilih Tagihan yang akan dibayar</a:t>
            </a:r>
          </a:p>
          <a:p>
            <a:pPr algn="just" marL="863599" indent="-431800" lvl="1">
              <a:lnSpc>
                <a:spcPts val="5999"/>
              </a:lnSpc>
              <a:buFont typeface="Arial"/>
              <a:buChar char="•"/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Pilih Bayar</a:t>
            </a:r>
          </a:p>
          <a:p>
            <a:pPr algn="just" marL="863599" indent="-431800" lvl="1">
              <a:lnSpc>
                <a:spcPts val="5999"/>
              </a:lnSpc>
              <a:buFont typeface="Arial"/>
              <a:buChar char="•"/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Masukkan PIN Transaksi</a:t>
            </a:r>
          </a:p>
          <a:p>
            <a:pPr algn="just" marL="863599" indent="-431800" lvl="1">
              <a:lnSpc>
                <a:spcPts val="5999"/>
              </a:lnSpc>
              <a:buFont typeface="Arial"/>
              <a:buChar char="•"/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Pembayaran BERHASIL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1028700" y="1038225"/>
            <a:ext cx="16230600" cy="8210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434"/>
              </a:lnSpc>
            </a:pPr>
            <a:r>
              <a:rPr lang="en-US" sz="5499" spc="27" b="true">
                <a:solidFill>
                  <a:srgbClr val="D81B60"/>
                </a:solidFill>
                <a:latin typeface="Muli Bold"/>
                <a:ea typeface="Muli Bold"/>
                <a:cs typeface="Muli Bold"/>
                <a:sym typeface="Muli Bold"/>
              </a:rPr>
              <a:t>Cara Melakukan Pembayaran SUMBERPAY</a:t>
            </a:r>
          </a:p>
        </p:txBody>
      </p:sp>
    </p:spTree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3685987" y="6646829"/>
            <a:ext cx="3194729" cy="839791"/>
          </a:xfrm>
          <a:custGeom>
            <a:avLst/>
            <a:gdLst/>
            <a:ahLst/>
            <a:cxnLst/>
            <a:rect r="r" b="b" t="t" l="l"/>
            <a:pathLst>
              <a:path h="839791" w="3194729">
                <a:moveTo>
                  <a:pt x="0" y="0"/>
                </a:moveTo>
                <a:lnTo>
                  <a:pt x="3194729" y="0"/>
                </a:lnTo>
                <a:lnTo>
                  <a:pt x="3194729" y="839791"/>
                </a:lnTo>
                <a:lnTo>
                  <a:pt x="0" y="83979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6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028700" y="1028700"/>
            <a:ext cx="5114138" cy="4339300"/>
          </a:xfrm>
          <a:custGeom>
            <a:avLst/>
            <a:gdLst/>
            <a:ahLst/>
            <a:cxnLst/>
            <a:rect r="r" b="b" t="t" l="l"/>
            <a:pathLst>
              <a:path h="4339300" w="5114138">
                <a:moveTo>
                  <a:pt x="0" y="0"/>
                </a:moveTo>
                <a:lnTo>
                  <a:pt x="5114138" y="0"/>
                </a:lnTo>
                <a:lnTo>
                  <a:pt x="5114138" y="4339300"/>
                </a:lnTo>
                <a:lnTo>
                  <a:pt x="0" y="433930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13639" t="-28577" r="-8339" b="-15181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-5400000">
            <a:off x="15113335" y="6993727"/>
            <a:ext cx="3463289" cy="3123257"/>
          </a:xfrm>
          <a:custGeom>
            <a:avLst/>
            <a:gdLst/>
            <a:ahLst/>
            <a:cxnLst/>
            <a:rect r="r" b="b" t="t" l="l"/>
            <a:pathLst>
              <a:path h="3123257" w="3463289">
                <a:moveTo>
                  <a:pt x="0" y="0"/>
                </a:moveTo>
                <a:lnTo>
                  <a:pt x="3463289" y="0"/>
                </a:lnTo>
                <a:lnTo>
                  <a:pt x="3463289" y="3123257"/>
                </a:lnTo>
                <a:lnTo>
                  <a:pt x="0" y="3123257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6894737" y="2889504"/>
            <a:ext cx="16230600" cy="8039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270"/>
              </a:lnSpc>
            </a:pPr>
            <a:r>
              <a:rPr lang="en-US" sz="5500" spc="27" b="true">
                <a:solidFill>
                  <a:srgbClr val="066699"/>
                </a:solidFill>
                <a:latin typeface="Muli Bold"/>
                <a:ea typeface="Muli Bold"/>
                <a:cs typeface="Muli Bold"/>
                <a:sym typeface="Muli Bold"/>
              </a:rPr>
              <a:t>Untuk Kamu &amp; Komunitasmu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038225" y="5709398"/>
            <a:ext cx="14254651" cy="78129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340"/>
              </a:lnSpc>
            </a:pPr>
            <a:r>
              <a:rPr lang="en-US" sz="4684" spc="23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Informasi dan Pelatihan 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028700" y="6842987"/>
            <a:ext cx="14254651" cy="18535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679"/>
              </a:lnSpc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Whatsapp</a:t>
            </a:r>
          </a:p>
          <a:p>
            <a:pPr algn="l">
              <a:lnSpc>
                <a:spcPts val="4679"/>
              </a:lnSpc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Email       </a:t>
            </a:r>
          </a:p>
          <a:p>
            <a:pPr algn="l">
              <a:lnSpc>
                <a:spcPts val="4679"/>
              </a:lnSpc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website     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3668342" y="6881087"/>
            <a:ext cx="14254651" cy="18535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679"/>
              </a:lnSpc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: 0857-0800-6607</a:t>
            </a:r>
          </a:p>
          <a:p>
            <a:pPr algn="l">
              <a:lnSpc>
                <a:spcPts val="4679"/>
              </a:lnSpc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: support@sumberpay.id</a:t>
            </a:r>
          </a:p>
          <a:p>
            <a:pPr algn="l">
              <a:lnSpc>
                <a:spcPts val="4679"/>
              </a:lnSpc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: www.sumberpay.id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6894737" y="1085533"/>
            <a:ext cx="7210540" cy="183254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439"/>
              </a:lnSpc>
            </a:pPr>
            <a:r>
              <a:rPr lang="en-US" sz="9599" b="true">
                <a:solidFill>
                  <a:srgbClr val="4E8F13"/>
                </a:solidFill>
                <a:latin typeface="Arial Bold"/>
                <a:ea typeface="Arial Bold"/>
                <a:cs typeface="Arial Bold"/>
                <a:sym typeface="Arial Bold"/>
              </a:rPr>
              <a:t>Sumber</a:t>
            </a:r>
            <a:r>
              <a:rPr lang="en-US" sz="9599" b="true">
                <a:solidFill>
                  <a:srgbClr val="066699"/>
                </a:solidFill>
                <a:latin typeface="Arial Bold"/>
                <a:ea typeface="Arial Bold"/>
                <a:cs typeface="Arial Bold"/>
                <a:sym typeface="Arial Bold"/>
              </a:rPr>
              <a:t>pay 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3685987" y="6646829"/>
            <a:ext cx="3194729" cy="839791"/>
          </a:xfrm>
          <a:custGeom>
            <a:avLst/>
            <a:gdLst/>
            <a:ahLst/>
            <a:cxnLst/>
            <a:rect r="r" b="b" t="t" l="l"/>
            <a:pathLst>
              <a:path h="839791" w="3194729">
                <a:moveTo>
                  <a:pt x="0" y="0"/>
                </a:moveTo>
                <a:lnTo>
                  <a:pt x="3194729" y="0"/>
                </a:lnTo>
                <a:lnTo>
                  <a:pt x="3194729" y="839791"/>
                </a:lnTo>
                <a:lnTo>
                  <a:pt x="0" y="83979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6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5400000">
            <a:off x="15113335" y="6993727"/>
            <a:ext cx="3463289" cy="3123257"/>
          </a:xfrm>
          <a:custGeom>
            <a:avLst/>
            <a:gdLst/>
            <a:ahLst/>
            <a:cxnLst/>
            <a:rect r="r" b="b" t="t" l="l"/>
            <a:pathLst>
              <a:path h="3123257" w="3463289">
                <a:moveTo>
                  <a:pt x="0" y="0"/>
                </a:moveTo>
                <a:lnTo>
                  <a:pt x="3463289" y="0"/>
                </a:lnTo>
                <a:lnTo>
                  <a:pt x="3463289" y="3123257"/>
                </a:lnTo>
                <a:lnTo>
                  <a:pt x="0" y="312325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1028700" y="890154"/>
            <a:ext cx="16230600" cy="163068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434"/>
              </a:lnSpc>
            </a:pPr>
            <a:r>
              <a:rPr lang="en-US" sz="5499" spc="27" b="true">
                <a:solidFill>
                  <a:srgbClr val="D81B60"/>
                </a:solidFill>
                <a:latin typeface="Muli Bold"/>
                <a:ea typeface="Muli Bold"/>
                <a:cs typeface="Muli Bold"/>
                <a:sym typeface="Muli Bold"/>
              </a:rPr>
              <a:t>Panduan cara membuat pembayaran online komunitas anda di SUMBERPAY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1775651" y="3933825"/>
            <a:ext cx="13714247" cy="53054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 marL="863599" indent="-431800" lvl="1">
              <a:lnSpc>
                <a:spcPts val="5999"/>
              </a:lnSpc>
              <a:buFont typeface="Arial"/>
              <a:buChar char="•"/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Buka website www.sumberpay.id</a:t>
            </a:r>
          </a:p>
          <a:p>
            <a:pPr algn="just" marL="863599" indent="-431800" lvl="1">
              <a:lnSpc>
                <a:spcPts val="5999"/>
              </a:lnSpc>
              <a:buFont typeface="Arial"/>
              <a:buChar char="•"/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Pilih Register / Daftar</a:t>
            </a:r>
          </a:p>
          <a:p>
            <a:pPr algn="just" marL="863599" indent="-431800" lvl="1">
              <a:lnSpc>
                <a:spcPts val="5999"/>
              </a:lnSpc>
              <a:buFont typeface="Arial"/>
              <a:buChar char="•"/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Masukkan Nama Lengkap Anda</a:t>
            </a:r>
          </a:p>
          <a:p>
            <a:pPr algn="just" marL="863599" indent="-431800" lvl="1">
              <a:lnSpc>
                <a:spcPts val="5999"/>
              </a:lnSpc>
              <a:buFont typeface="Arial"/>
              <a:buChar char="•"/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Masukkan alamat Email anda</a:t>
            </a:r>
          </a:p>
          <a:p>
            <a:pPr algn="just" marL="863599" indent="-431800" lvl="1">
              <a:lnSpc>
                <a:spcPts val="5999"/>
              </a:lnSpc>
              <a:buFont typeface="Arial"/>
              <a:buChar char="•"/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Buat Kata Sandi</a:t>
            </a:r>
          </a:p>
          <a:p>
            <a:pPr algn="just" marL="863599" indent="-431800" lvl="1">
              <a:lnSpc>
                <a:spcPts val="5999"/>
              </a:lnSpc>
              <a:buFont typeface="Arial"/>
              <a:buChar char="•"/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Konfirmasi Kata Sandi</a:t>
            </a:r>
          </a:p>
          <a:p>
            <a:pPr algn="just" marL="863599" indent="-431800" lvl="1">
              <a:lnSpc>
                <a:spcPts val="5999"/>
              </a:lnSpc>
              <a:buFont typeface="Arial"/>
              <a:buChar char="•"/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Pilih Daftar Sekarang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028700" y="3027306"/>
            <a:ext cx="13714247" cy="78116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340"/>
              </a:lnSpc>
            </a:pPr>
            <a:r>
              <a:rPr lang="en-US" sz="4684" spc="23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Ikuti langkah ini :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3685987" y="6646829"/>
            <a:ext cx="3194729" cy="839791"/>
          </a:xfrm>
          <a:custGeom>
            <a:avLst/>
            <a:gdLst/>
            <a:ahLst/>
            <a:cxnLst/>
            <a:rect r="r" b="b" t="t" l="l"/>
            <a:pathLst>
              <a:path h="839791" w="3194729">
                <a:moveTo>
                  <a:pt x="0" y="0"/>
                </a:moveTo>
                <a:lnTo>
                  <a:pt x="3194729" y="0"/>
                </a:lnTo>
                <a:lnTo>
                  <a:pt x="3194729" y="839791"/>
                </a:lnTo>
                <a:lnTo>
                  <a:pt x="0" y="83979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6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5400000">
            <a:off x="15113335" y="7031827"/>
            <a:ext cx="3463289" cy="3123257"/>
          </a:xfrm>
          <a:custGeom>
            <a:avLst/>
            <a:gdLst/>
            <a:ahLst/>
            <a:cxnLst/>
            <a:rect r="r" b="b" t="t" l="l"/>
            <a:pathLst>
              <a:path h="3123257" w="3463289">
                <a:moveTo>
                  <a:pt x="0" y="0"/>
                </a:moveTo>
                <a:lnTo>
                  <a:pt x="3463289" y="0"/>
                </a:lnTo>
                <a:lnTo>
                  <a:pt x="3463289" y="3123257"/>
                </a:lnTo>
                <a:lnTo>
                  <a:pt x="0" y="312325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1028700" y="623454"/>
            <a:ext cx="16230600" cy="24403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434"/>
              </a:lnSpc>
            </a:pPr>
            <a:r>
              <a:rPr lang="en-US" sz="5499" spc="27" b="true">
                <a:solidFill>
                  <a:srgbClr val="D81B60"/>
                </a:solidFill>
                <a:latin typeface="Muli Bold"/>
                <a:ea typeface="Muli Bold"/>
                <a:cs typeface="Muli Bold"/>
                <a:sym typeface="Muli Bold"/>
              </a:rPr>
              <a:t>Setelah daftar, Silahkan masuk ke akun anda dan Lengkapi Data Komunitas Anda</a:t>
            </a:r>
          </a:p>
          <a:p>
            <a:pPr algn="l">
              <a:lnSpc>
                <a:spcPts val="6434"/>
              </a:lnSpc>
            </a:pPr>
          </a:p>
        </p:txBody>
      </p:sp>
      <p:sp>
        <p:nvSpPr>
          <p:cNvPr name="TextBox 5" id="5"/>
          <p:cNvSpPr txBox="true"/>
          <p:nvPr/>
        </p:nvSpPr>
        <p:spPr>
          <a:xfrm rot="0">
            <a:off x="1211958" y="3898866"/>
            <a:ext cx="17194650" cy="53054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863599" indent="-431800" lvl="1">
              <a:lnSpc>
                <a:spcPts val="5999"/>
              </a:lnSpc>
              <a:buFont typeface="Arial"/>
              <a:buChar char="•"/>
            </a:pPr>
            <a:r>
              <a:rPr lang="en-US" sz="399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Pilih Kategori komunitas Kurang / Lebih dari 1.000 anggota</a:t>
            </a:r>
          </a:p>
          <a:p>
            <a:pPr algn="l" marL="863599" indent="-431800" lvl="1">
              <a:lnSpc>
                <a:spcPts val="5999"/>
              </a:lnSpc>
              <a:buFont typeface="Arial"/>
              <a:buChar char="•"/>
            </a:pPr>
            <a:r>
              <a:rPr lang="en-US" sz="399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Isi formulir yang tersedia</a:t>
            </a:r>
          </a:p>
          <a:p>
            <a:pPr algn="l" marL="863599" indent="-431800" lvl="1">
              <a:lnSpc>
                <a:spcPts val="5999"/>
              </a:lnSpc>
              <a:buFont typeface="Arial"/>
              <a:buChar char="•"/>
            </a:pPr>
            <a:r>
              <a:rPr lang="en-US" sz="399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Upload legalitas komunitas ( jika ada )</a:t>
            </a:r>
          </a:p>
          <a:p>
            <a:pPr algn="l" marL="863599" indent="-431800" lvl="1">
              <a:lnSpc>
                <a:spcPts val="5999"/>
              </a:lnSpc>
              <a:buFont typeface="Arial"/>
              <a:buChar char="•"/>
            </a:pPr>
            <a:r>
              <a:rPr lang="en-US" sz="399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Jika tidak ada silahkan buat surat pernyataan untuk di upload</a:t>
            </a:r>
          </a:p>
          <a:p>
            <a:pPr algn="l" marL="863599" indent="-431800" lvl="1">
              <a:lnSpc>
                <a:spcPts val="5999"/>
              </a:lnSpc>
              <a:buFont typeface="Arial"/>
              <a:buChar char="•"/>
            </a:pPr>
            <a:r>
              <a:rPr lang="en-US" sz="399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Isi data penanggung jawab</a:t>
            </a:r>
          </a:p>
          <a:p>
            <a:pPr algn="l" marL="863599" indent="-431800" lvl="1">
              <a:lnSpc>
                <a:spcPts val="5999"/>
              </a:lnSpc>
              <a:buFont typeface="Arial"/>
              <a:buChar char="•"/>
            </a:pPr>
            <a:r>
              <a:rPr lang="en-US" sz="399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Isi data bank untuk penarikan dana</a:t>
            </a:r>
          </a:p>
          <a:p>
            <a:pPr algn="l" marL="863599" indent="-431800" lvl="1">
              <a:lnSpc>
                <a:spcPts val="5999"/>
              </a:lnSpc>
              <a:buFont typeface="Arial"/>
              <a:buChar char="•"/>
            </a:pPr>
            <a:r>
              <a:rPr lang="en-US" sz="399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Setelah semua di isi, pilih AJUKAN PERMOHONAN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028700" y="2640870"/>
            <a:ext cx="13714247" cy="78116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340"/>
              </a:lnSpc>
            </a:pPr>
            <a:r>
              <a:rPr lang="en-US" sz="4684" spc="23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Pilih Tombol Ajukan Sekarang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3685987" y="6646829"/>
            <a:ext cx="3194729" cy="839791"/>
          </a:xfrm>
          <a:custGeom>
            <a:avLst/>
            <a:gdLst/>
            <a:ahLst/>
            <a:cxnLst/>
            <a:rect r="r" b="b" t="t" l="l"/>
            <a:pathLst>
              <a:path h="839791" w="3194729">
                <a:moveTo>
                  <a:pt x="0" y="0"/>
                </a:moveTo>
                <a:lnTo>
                  <a:pt x="3194729" y="0"/>
                </a:lnTo>
                <a:lnTo>
                  <a:pt x="3194729" y="839791"/>
                </a:lnTo>
                <a:lnTo>
                  <a:pt x="0" y="83979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6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5400000">
            <a:off x="15113335" y="6993727"/>
            <a:ext cx="3463289" cy="3123257"/>
          </a:xfrm>
          <a:custGeom>
            <a:avLst/>
            <a:gdLst/>
            <a:ahLst/>
            <a:cxnLst/>
            <a:rect r="r" b="b" t="t" l="l"/>
            <a:pathLst>
              <a:path h="3123257" w="3463289">
                <a:moveTo>
                  <a:pt x="0" y="0"/>
                </a:moveTo>
                <a:lnTo>
                  <a:pt x="3463289" y="0"/>
                </a:lnTo>
                <a:lnTo>
                  <a:pt x="3463289" y="3123257"/>
                </a:lnTo>
                <a:lnTo>
                  <a:pt x="0" y="312325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1028700" y="890154"/>
            <a:ext cx="16230600" cy="163068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434"/>
              </a:lnSpc>
            </a:pPr>
            <a:r>
              <a:rPr lang="en-US" sz="5499" spc="27" b="true">
                <a:solidFill>
                  <a:srgbClr val="D81B60"/>
                </a:solidFill>
                <a:latin typeface="Muli Bold"/>
                <a:ea typeface="Muli Bold"/>
                <a:cs typeface="Muli Bold"/>
                <a:sym typeface="Muli Bold"/>
              </a:rPr>
              <a:t>Setelah permohonan disetujui,</a:t>
            </a:r>
          </a:p>
          <a:p>
            <a:pPr algn="l">
              <a:lnSpc>
                <a:spcPts val="6434"/>
              </a:lnSpc>
            </a:pPr>
            <a:r>
              <a:rPr lang="en-US" sz="5499" spc="27" b="true">
                <a:solidFill>
                  <a:srgbClr val="D81B60"/>
                </a:solidFill>
                <a:latin typeface="Muli Bold"/>
                <a:ea typeface="Muli Bold"/>
                <a:cs typeface="Muli Bold"/>
                <a:sym typeface="Muli Bold"/>
              </a:rPr>
              <a:t>Silahkan Buat Kelompok pembayaran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1665741" y="5400675"/>
            <a:ext cx="9248242" cy="45529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 marL="863599" indent="-431800" lvl="1">
              <a:lnSpc>
                <a:spcPts val="5999"/>
              </a:lnSpc>
              <a:buAutoNum type="arabicPeriod" startAt="1"/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Masuk ke akun anda</a:t>
            </a:r>
          </a:p>
          <a:p>
            <a:pPr algn="just" marL="863599" indent="-431800" lvl="1">
              <a:lnSpc>
                <a:spcPts val="5999"/>
              </a:lnSpc>
              <a:buAutoNum type="arabicPeriod" startAt="1"/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Pilih TAGIHAN</a:t>
            </a:r>
          </a:p>
          <a:p>
            <a:pPr algn="just" marL="863599" indent="-431800" lvl="1">
              <a:lnSpc>
                <a:spcPts val="5999"/>
              </a:lnSpc>
              <a:buAutoNum type="arabicPeriod" startAt="1"/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Pilih KELOMPOK</a:t>
            </a:r>
          </a:p>
          <a:p>
            <a:pPr algn="just" marL="863599" indent="-431800" lvl="1">
              <a:lnSpc>
                <a:spcPts val="5999"/>
              </a:lnSpc>
              <a:buAutoNum type="arabicPeriod" startAt="1"/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Pilih Tambah</a:t>
            </a:r>
          </a:p>
          <a:p>
            <a:pPr algn="l" marL="863599" indent="-431800" lvl="1">
              <a:lnSpc>
                <a:spcPts val="5999"/>
              </a:lnSpc>
              <a:buAutoNum type="arabicPeriod" startAt="1"/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Silahkan Buat Nama Kelompok </a:t>
            </a:r>
          </a:p>
          <a:p>
            <a:pPr algn="l" marL="863599" indent="-431800" lvl="1">
              <a:lnSpc>
                <a:spcPts val="5999"/>
              </a:lnSpc>
              <a:buAutoNum type="arabicPeriod" startAt="1"/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Pilih Simpan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028700" y="2847975"/>
            <a:ext cx="16455450" cy="2295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999"/>
              </a:lnSpc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Kelompok bertujuan untuk memudahkan anda mengelola data anggota, Contoh : Misal anda membuat pembayaran untuk sekolah,</a:t>
            </a:r>
          </a:p>
          <a:p>
            <a:pPr algn="l">
              <a:lnSpc>
                <a:spcPts val="5999"/>
              </a:lnSpc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Silahkan buat kelompok kelas 1, kelas 2, dan seterusnya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3685987" y="6646829"/>
            <a:ext cx="3194729" cy="839791"/>
          </a:xfrm>
          <a:custGeom>
            <a:avLst/>
            <a:gdLst/>
            <a:ahLst/>
            <a:cxnLst/>
            <a:rect r="r" b="b" t="t" l="l"/>
            <a:pathLst>
              <a:path h="839791" w="3194729">
                <a:moveTo>
                  <a:pt x="0" y="0"/>
                </a:moveTo>
                <a:lnTo>
                  <a:pt x="3194729" y="0"/>
                </a:lnTo>
                <a:lnTo>
                  <a:pt x="3194729" y="839791"/>
                </a:lnTo>
                <a:lnTo>
                  <a:pt x="0" y="83979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6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5400000">
            <a:off x="15113335" y="6993727"/>
            <a:ext cx="3463289" cy="3123257"/>
          </a:xfrm>
          <a:custGeom>
            <a:avLst/>
            <a:gdLst/>
            <a:ahLst/>
            <a:cxnLst/>
            <a:rect r="r" b="b" t="t" l="l"/>
            <a:pathLst>
              <a:path h="3123257" w="3463289">
                <a:moveTo>
                  <a:pt x="0" y="0"/>
                </a:moveTo>
                <a:lnTo>
                  <a:pt x="3463289" y="0"/>
                </a:lnTo>
                <a:lnTo>
                  <a:pt x="3463289" y="3123257"/>
                </a:lnTo>
                <a:lnTo>
                  <a:pt x="0" y="312325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1028700" y="1038225"/>
            <a:ext cx="16230600" cy="8210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434"/>
              </a:lnSpc>
            </a:pPr>
            <a:r>
              <a:rPr lang="en-US" sz="5499" spc="27" b="true">
                <a:solidFill>
                  <a:srgbClr val="D81B60"/>
                </a:solidFill>
                <a:latin typeface="Muli Bold"/>
                <a:ea typeface="Muli Bold"/>
                <a:cs typeface="Muli Bold"/>
                <a:sym typeface="Muli Bold"/>
              </a:rPr>
              <a:t>Masukkan data anggota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1028700" y="2395537"/>
            <a:ext cx="15228195" cy="53054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 marL="863599" indent="-431800" lvl="1">
              <a:lnSpc>
                <a:spcPts val="5999"/>
              </a:lnSpc>
              <a:buFont typeface="Arial"/>
              <a:buChar char="•"/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Masuk ke akun anda</a:t>
            </a:r>
          </a:p>
          <a:p>
            <a:pPr algn="just" marL="863599" indent="-431800" lvl="1">
              <a:lnSpc>
                <a:spcPts val="5999"/>
              </a:lnSpc>
              <a:buFont typeface="Arial"/>
              <a:buChar char="•"/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Pilih TAGIHAN</a:t>
            </a:r>
          </a:p>
          <a:p>
            <a:pPr algn="just" marL="863599" indent="-431800" lvl="1">
              <a:lnSpc>
                <a:spcPts val="5999"/>
              </a:lnSpc>
              <a:buFont typeface="Arial"/>
              <a:buChar char="•"/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Pilih Anggota</a:t>
            </a:r>
          </a:p>
          <a:p>
            <a:pPr algn="just" marL="863599" indent="-431800" lvl="1">
              <a:lnSpc>
                <a:spcPts val="5999"/>
              </a:lnSpc>
              <a:buFont typeface="Arial"/>
              <a:buChar char="•"/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Pilih Import</a:t>
            </a:r>
          </a:p>
          <a:p>
            <a:pPr algn="just" marL="863599" indent="-431800" lvl="1">
              <a:lnSpc>
                <a:spcPts val="5999"/>
              </a:lnSpc>
              <a:buFont typeface="Arial"/>
              <a:buChar char="•"/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Pilih Download Template</a:t>
            </a:r>
          </a:p>
          <a:p>
            <a:pPr algn="l" marL="863599" indent="-431800" lvl="1">
              <a:lnSpc>
                <a:spcPts val="5999"/>
              </a:lnSpc>
              <a:buFont typeface="Arial"/>
              <a:buChar char="•"/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Silahkan isi kode, nama anggota, Kelompok, sesuai template yang sudah anda download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3685987" y="6646829"/>
            <a:ext cx="3194729" cy="839791"/>
          </a:xfrm>
          <a:custGeom>
            <a:avLst/>
            <a:gdLst/>
            <a:ahLst/>
            <a:cxnLst/>
            <a:rect r="r" b="b" t="t" l="l"/>
            <a:pathLst>
              <a:path h="839791" w="3194729">
                <a:moveTo>
                  <a:pt x="0" y="0"/>
                </a:moveTo>
                <a:lnTo>
                  <a:pt x="3194729" y="0"/>
                </a:lnTo>
                <a:lnTo>
                  <a:pt x="3194729" y="839791"/>
                </a:lnTo>
                <a:lnTo>
                  <a:pt x="0" y="83979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6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5400000">
            <a:off x="15113335" y="6993727"/>
            <a:ext cx="3463289" cy="3123257"/>
          </a:xfrm>
          <a:custGeom>
            <a:avLst/>
            <a:gdLst/>
            <a:ahLst/>
            <a:cxnLst/>
            <a:rect r="r" b="b" t="t" l="l"/>
            <a:pathLst>
              <a:path h="3123257" w="3463289">
                <a:moveTo>
                  <a:pt x="0" y="0"/>
                </a:moveTo>
                <a:lnTo>
                  <a:pt x="3463289" y="0"/>
                </a:lnTo>
                <a:lnTo>
                  <a:pt x="3463289" y="3123257"/>
                </a:lnTo>
                <a:lnTo>
                  <a:pt x="0" y="312325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1028700" y="942975"/>
            <a:ext cx="15228195" cy="83153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863599" indent="-431800" lvl="1">
              <a:lnSpc>
                <a:spcPts val="5999"/>
              </a:lnSpc>
              <a:buFont typeface="Arial"/>
              <a:buChar char="•"/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Kode anggota dapat berupa nomor induk siswa, atau nomor anggota komunitas anda, atau anda dapat membuat secara manual</a:t>
            </a:r>
          </a:p>
          <a:p>
            <a:pPr algn="l" marL="863599" indent="-431800" lvl="1">
              <a:lnSpc>
                <a:spcPts val="5999"/>
              </a:lnSpc>
              <a:buFont typeface="Arial"/>
              <a:buChar char="•"/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Kode tersebut yang akan digunakan anggota untuk melakukan pembayaran </a:t>
            </a:r>
          </a:p>
          <a:p>
            <a:pPr algn="l" marL="863599" indent="-431800" lvl="1">
              <a:lnSpc>
                <a:spcPts val="5999"/>
              </a:lnSpc>
              <a:buFont typeface="Arial"/>
              <a:buChar char="•"/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Kolom kelompok sesuaikan dengan kelompok yang sudah anda buat di awal, Misal anda membuat kelompok kelas 1, maka di kolom kelompok tulis kelas 1</a:t>
            </a:r>
          </a:p>
          <a:p>
            <a:pPr algn="l" marL="863599" indent="-431800" lvl="1">
              <a:lnSpc>
                <a:spcPts val="5999"/>
              </a:lnSpc>
              <a:buFont typeface="Arial"/>
              <a:buChar char="•"/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Simpan File dengan format Xls</a:t>
            </a:r>
          </a:p>
          <a:p>
            <a:pPr algn="l" marL="863599" indent="-431800" lvl="1">
              <a:lnSpc>
                <a:spcPts val="5999"/>
              </a:lnSpc>
              <a:buFont typeface="Arial"/>
              <a:buChar char="•"/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Buka akun lagi, Import file yang sudah dibuat tadi</a:t>
            </a:r>
          </a:p>
          <a:p>
            <a:pPr algn="l" marL="863599" indent="-431800" lvl="1">
              <a:lnSpc>
                <a:spcPts val="5999"/>
              </a:lnSpc>
              <a:buFont typeface="Arial"/>
              <a:buChar char="•"/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Pilih Simpan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3685987" y="6646829"/>
            <a:ext cx="3194729" cy="839791"/>
          </a:xfrm>
          <a:custGeom>
            <a:avLst/>
            <a:gdLst/>
            <a:ahLst/>
            <a:cxnLst/>
            <a:rect r="r" b="b" t="t" l="l"/>
            <a:pathLst>
              <a:path h="839791" w="3194729">
                <a:moveTo>
                  <a:pt x="0" y="0"/>
                </a:moveTo>
                <a:lnTo>
                  <a:pt x="3194729" y="0"/>
                </a:lnTo>
                <a:lnTo>
                  <a:pt x="3194729" y="839791"/>
                </a:lnTo>
                <a:lnTo>
                  <a:pt x="0" y="83979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6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5400000">
            <a:off x="15113335" y="6993727"/>
            <a:ext cx="3463289" cy="3123257"/>
          </a:xfrm>
          <a:custGeom>
            <a:avLst/>
            <a:gdLst/>
            <a:ahLst/>
            <a:cxnLst/>
            <a:rect r="r" b="b" t="t" l="l"/>
            <a:pathLst>
              <a:path h="3123257" w="3463289">
                <a:moveTo>
                  <a:pt x="0" y="0"/>
                </a:moveTo>
                <a:lnTo>
                  <a:pt x="3463289" y="0"/>
                </a:lnTo>
                <a:lnTo>
                  <a:pt x="3463289" y="3123257"/>
                </a:lnTo>
                <a:lnTo>
                  <a:pt x="0" y="312325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1028700" y="565785"/>
            <a:ext cx="16230600" cy="8210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434"/>
              </a:lnSpc>
            </a:pPr>
            <a:r>
              <a:rPr lang="en-US" sz="5499" spc="27" b="true">
                <a:solidFill>
                  <a:srgbClr val="D81B60"/>
                </a:solidFill>
                <a:latin typeface="Muli Bold"/>
                <a:ea typeface="Muli Bold"/>
                <a:cs typeface="Muli Bold"/>
                <a:sym typeface="Muli Bold"/>
              </a:rPr>
              <a:t>Buat Iuran 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1028700" y="1571274"/>
            <a:ext cx="16798997" cy="83153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863599" indent="-431800" lvl="1">
              <a:lnSpc>
                <a:spcPts val="5999"/>
              </a:lnSpc>
              <a:buFont typeface="Arial"/>
              <a:buChar char="•"/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Masuk ke akun anda, Pilih TAGIHAN, Pilih IURAN</a:t>
            </a:r>
          </a:p>
          <a:p>
            <a:pPr algn="l" marL="863599" indent="-431800" lvl="1">
              <a:lnSpc>
                <a:spcPts val="5999"/>
              </a:lnSpc>
              <a:buFont typeface="Arial"/>
              <a:buChar char="•"/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Pilih Tambah Iuran</a:t>
            </a:r>
          </a:p>
          <a:p>
            <a:pPr algn="l" marL="863599" indent="-431800" lvl="1">
              <a:lnSpc>
                <a:spcPts val="5999"/>
              </a:lnSpc>
              <a:buFont typeface="Arial"/>
              <a:buChar char="•"/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Kode iuran dapat di isi berdasarkan nomor urut iuran yang anda buat, Misal 1,2,3 dan seterusnya</a:t>
            </a:r>
          </a:p>
          <a:p>
            <a:pPr algn="l" marL="863599" indent="-431800" lvl="1">
              <a:lnSpc>
                <a:spcPts val="5999"/>
              </a:lnSpc>
              <a:buFont typeface="Arial"/>
              <a:buChar char="•"/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Tulis Nama Iuran, Misal SPP, Kaos olah raga </a:t>
            </a:r>
          </a:p>
          <a:p>
            <a:pPr algn="l" marL="863599" indent="-431800" lvl="1">
              <a:lnSpc>
                <a:spcPts val="5999"/>
              </a:lnSpc>
              <a:buFont typeface="Arial"/>
              <a:buChar char="•"/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Tulis Deskripsi / Kerterangan jika diperlukan</a:t>
            </a:r>
          </a:p>
          <a:p>
            <a:pPr algn="l" marL="863599" indent="-431800" lvl="1">
              <a:lnSpc>
                <a:spcPts val="5999"/>
              </a:lnSpc>
              <a:buFont typeface="Arial"/>
              <a:buChar char="•"/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Pilih tanggal jatuh tempo</a:t>
            </a:r>
          </a:p>
          <a:p>
            <a:pPr algn="l" marL="863599" indent="-431800" lvl="1">
              <a:lnSpc>
                <a:spcPts val="5999"/>
              </a:lnSpc>
              <a:buFont typeface="Arial"/>
              <a:buChar char="•"/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Masukkan Nominal</a:t>
            </a:r>
          </a:p>
          <a:p>
            <a:pPr algn="l" marL="863599" indent="-431800" lvl="1">
              <a:lnSpc>
                <a:spcPts val="5999"/>
              </a:lnSpc>
              <a:buFont typeface="Arial"/>
              <a:buChar char="•"/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Tetapkan Biaya Admin</a:t>
            </a:r>
          </a:p>
          <a:p>
            <a:pPr algn="l" marL="863599" indent="-431800" lvl="1">
              <a:lnSpc>
                <a:spcPts val="5999"/>
              </a:lnSpc>
              <a:buFont typeface="Arial"/>
              <a:buChar char="•"/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Pilih Publish</a:t>
            </a:r>
          </a:p>
          <a:p>
            <a:pPr algn="l" marL="863599" indent="-431800" lvl="1">
              <a:lnSpc>
                <a:spcPts val="5999"/>
              </a:lnSpc>
              <a:buFont typeface="Arial"/>
              <a:buChar char="•"/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Pilih Simpan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3685987" y="6646829"/>
            <a:ext cx="3194729" cy="839791"/>
          </a:xfrm>
          <a:custGeom>
            <a:avLst/>
            <a:gdLst/>
            <a:ahLst/>
            <a:cxnLst/>
            <a:rect r="r" b="b" t="t" l="l"/>
            <a:pathLst>
              <a:path h="839791" w="3194729">
                <a:moveTo>
                  <a:pt x="0" y="0"/>
                </a:moveTo>
                <a:lnTo>
                  <a:pt x="3194729" y="0"/>
                </a:lnTo>
                <a:lnTo>
                  <a:pt x="3194729" y="839791"/>
                </a:lnTo>
                <a:lnTo>
                  <a:pt x="0" y="83979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6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5400000">
            <a:off x="15113335" y="6993727"/>
            <a:ext cx="3463289" cy="3123257"/>
          </a:xfrm>
          <a:custGeom>
            <a:avLst/>
            <a:gdLst/>
            <a:ahLst/>
            <a:cxnLst/>
            <a:rect r="r" b="b" t="t" l="l"/>
            <a:pathLst>
              <a:path h="3123257" w="3463289">
                <a:moveTo>
                  <a:pt x="0" y="0"/>
                </a:moveTo>
                <a:lnTo>
                  <a:pt x="3463289" y="0"/>
                </a:lnTo>
                <a:lnTo>
                  <a:pt x="3463289" y="3123257"/>
                </a:lnTo>
                <a:lnTo>
                  <a:pt x="0" y="312325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1028700" y="1038225"/>
            <a:ext cx="16230600" cy="8210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434"/>
              </a:lnSpc>
            </a:pPr>
            <a:r>
              <a:rPr lang="en-US" sz="5499" spc="27" b="true">
                <a:solidFill>
                  <a:srgbClr val="D81B60"/>
                </a:solidFill>
                <a:latin typeface="Muli Bold"/>
                <a:ea typeface="Muli Bold"/>
                <a:cs typeface="Muli Bold"/>
                <a:sym typeface="Muli Bold"/>
              </a:rPr>
              <a:t>Setelah Data Iuran Selesai Dibuat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1028700" y="2346008"/>
            <a:ext cx="16798997" cy="38004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863599" indent="-431800" lvl="1">
              <a:lnSpc>
                <a:spcPts val="5999"/>
              </a:lnSpc>
              <a:buFont typeface="Arial"/>
              <a:buChar char="•"/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Scroll detail Iuran kebawah</a:t>
            </a:r>
          </a:p>
          <a:p>
            <a:pPr algn="l" marL="863599" indent="-431800" lvl="1">
              <a:lnSpc>
                <a:spcPts val="5999"/>
              </a:lnSpc>
              <a:buFont typeface="Arial"/>
              <a:buChar char="•"/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Pilih Tambah Anggota</a:t>
            </a:r>
          </a:p>
          <a:p>
            <a:pPr algn="l" marL="863599" indent="-431800" lvl="1">
              <a:lnSpc>
                <a:spcPts val="5999"/>
              </a:lnSpc>
              <a:buFont typeface="Arial"/>
              <a:buChar char="•"/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Pilih Kelompok yang akan melakukan pembayaran iuran tersebut</a:t>
            </a:r>
          </a:p>
          <a:p>
            <a:pPr algn="l" marL="863599" indent="-431800" lvl="1">
              <a:lnSpc>
                <a:spcPts val="5999"/>
              </a:lnSpc>
              <a:buFont typeface="Arial"/>
              <a:buChar char="•"/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Centang Nama Anggota</a:t>
            </a:r>
          </a:p>
          <a:p>
            <a:pPr algn="l" marL="863599" indent="-431800" lvl="1">
              <a:lnSpc>
                <a:spcPts val="5999"/>
              </a:lnSpc>
              <a:buFont typeface="Arial"/>
              <a:buChar char="•"/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Pilih SIMPAN</a:t>
            </a:r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3685987" y="6646829"/>
            <a:ext cx="3194729" cy="839791"/>
          </a:xfrm>
          <a:custGeom>
            <a:avLst/>
            <a:gdLst/>
            <a:ahLst/>
            <a:cxnLst/>
            <a:rect r="r" b="b" t="t" l="l"/>
            <a:pathLst>
              <a:path h="839791" w="3194729">
                <a:moveTo>
                  <a:pt x="0" y="0"/>
                </a:moveTo>
                <a:lnTo>
                  <a:pt x="3194729" y="0"/>
                </a:lnTo>
                <a:lnTo>
                  <a:pt x="3194729" y="839791"/>
                </a:lnTo>
                <a:lnTo>
                  <a:pt x="0" y="83979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6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5400000">
            <a:off x="15113335" y="6993727"/>
            <a:ext cx="3463289" cy="3123257"/>
          </a:xfrm>
          <a:custGeom>
            <a:avLst/>
            <a:gdLst/>
            <a:ahLst/>
            <a:cxnLst/>
            <a:rect r="r" b="b" t="t" l="l"/>
            <a:pathLst>
              <a:path h="3123257" w="3463289">
                <a:moveTo>
                  <a:pt x="0" y="0"/>
                </a:moveTo>
                <a:lnTo>
                  <a:pt x="3463289" y="0"/>
                </a:lnTo>
                <a:lnTo>
                  <a:pt x="3463289" y="3123257"/>
                </a:lnTo>
                <a:lnTo>
                  <a:pt x="0" y="312325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1028700" y="1038225"/>
            <a:ext cx="16865558" cy="24403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434"/>
              </a:lnSpc>
            </a:pPr>
            <a:r>
              <a:rPr lang="en-US" sz="5499" spc="27" b="true">
                <a:solidFill>
                  <a:srgbClr val="D81B60"/>
                </a:solidFill>
                <a:latin typeface="Muli Bold"/>
                <a:ea typeface="Muli Bold"/>
                <a:cs typeface="Muli Bold"/>
                <a:sym typeface="Muli Bold"/>
              </a:rPr>
              <a:t>Setelah data di isi dengan benar,</a:t>
            </a:r>
          </a:p>
          <a:p>
            <a:pPr algn="l">
              <a:lnSpc>
                <a:spcPts val="6434"/>
              </a:lnSpc>
            </a:pPr>
            <a:r>
              <a:rPr lang="en-US" sz="5499" spc="27" b="true">
                <a:solidFill>
                  <a:srgbClr val="D81B60"/>
                </a:solidFill>
                <a:latin typeface="Muli Bold"/>
                <a:ea typeface="Muli Bold"/>
                <a:cs typeface="Muli Bold"/>
                <a:sym typeface="Muli Bold"/>
              </a:rPr>
              <a:t>Sistem pembayaran online komunitas anda langsung jadi dan dapat langsung di gunakan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1028700" y="3785039"/>
            <a:ext cx="15228195" cy="7905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5999"/>
              </a:lnSpc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Langkah selanjutnya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529902" y="4953066"/>
            <a:ext cx="15228195" cy="154291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999"/>
              </a:lnSpc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Arahkan semua anggota komunitas anda untuk instal</a:t>
            </a:r>
          </a:p>
          <a:p>
            <a:pPr algn="l">
              <a:lnSpc>
                <a:spcPts val="5999"/>
              </a:lnSpc>
            </a:pPr>
            <a:r>
              <a:rPr lang="en-US" sz="3999" spc="19">
                <a:solidFill>
                  <a:srgbClr val="605F5F"/>
                </a:solidFill>
                <a:latin typeface="Arial"/>
                <a:ea typeface="Arial"/>
                <a:cs typeface="Arial"/>
                <a:sym typeface="Arial"/>
              </a:rPr>
              <a:t>Aplikasi SUMBERPAY di playstore / Appstore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DAGwCrl9mPI</dc:identifier>
  <dcterms:modified xsi:type="dcterms:W3CDTF">2011-08-01T06:04:30Z</dcterms:modified>
  <cp:revision>1</cp:revision>
  <dc:title>Panduan Sumberpay</dc:title>
</cp:coreProperties>
</file>